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Public Sans Thin" charset="1" panose="00000000000000000000"/>
      <p:regular r:id="rId20"/>
    </p:embeddedFont>
    <p:embeddedFont>
      <p:font typeface="Public Sans Thin Italics" charset="1" panose="00000000000000000000"/>
      <p:regular r:id="rId21"/>
    </p:embeddedFont>
    <p:embeddedFont>
      <p:font typeface="Public Sans Medium" charset="1" panose="00000000000000000000"/>
      <p:regular r:id="rId22"/>
    </p:embeddedFont>
    <p:embeddedFont>
      <p:font typeface="Public Sans Medium Italics" charset="1" panose="00000000000000000000"/>
      <p:regular r:id="rId23"/>
    </p:embeddedFont>
    <p:embeddedFont>
      <p:font typeface="Public Sans Heavy" charset="1" panose="00000000000000000000"/>
      <p:regular r:id="rId24"/>
    </p:embeddedFont>
    <p:embeddedFont>
      <p:font typeface="Public Sans Heavy Italics" charset="1" panose="00000000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  <p:embeddedFont>
      <p:font typeface="Canva Sans Medium" charset="1" panose="020B0603030501040103"/>
      <p:regular r:id="rId30"/>
    </p:embeddedFont>
    <p:embeddedFont>
      <p:font typeface="Canva Sans Medium Italics" charset="1" panose="020B0603030501040103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Light" charset="1" panose="020B0306030504020204"/>
      <p:regular r:id="rId36"/>
    </p:embeddedFont>
    <p:embeddedFont>
      <p:font typeface="Open Sans Light Italics" charset="1" panose="020B0306030504020204"/>
      <p:regular r:id="rId37"/>
    </p:embeddedFont>
    <p:embeddedFont>
      <p:font typeface="Open Sans Ultra-Bold" charset="1" panose="00000000000000000000"/>
      <p:regular r:id="rId38"/>
    </p:embeddedFont>
    <p:embeddedFont>
      <p:font typeface="Open Sans Ultra-Bold Italic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34" Target="../media/image33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https://drive.google.com/file/d/1ql1JRHu4zTOy5eEGsvn6wFZvIFO7Hs9z/view?usp=sharing" TargetMode="External" Type="http://schemas.openxmlformats.org/officeDocument/2006/relationships/hyperlink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52.png" Type="http://schemas.openxmlformats.org/officeDocument/2006/relationships/image"/><Relationship Id="rId2" Target="../media/image1.png" Type="http://schemas.openxmlformats.org/officeDocument/2006/relationships/image"/><Relationship Id="rId20" Target="../media/image53.svg" Type="http://schemas.openxmlformats.org/officeDocument/2006/relationships/image"/><Relationship Id="rId21" Target="../media/image54.png" Type="http://schemas.openxmlformats.org/officeDocument/2006/relationships/image"/><Relationship Id="rId22" Target="../media/image55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61.jpeg" Type="http://schemas.openxmlformats.org/officeDocument/2006/relationships/image"/><Relationship Id="rId18" Target="../media/VAF2mOewPEs.mp4" Type="http://schemas.openxmlformats.org/officeDocument/2006/relationships/video"/><Relationship Id="rId19" Target="../media/VAF2mOewPEs.mp4" Type="http://schemas.microsoft.com/office/2007/relationships/media"/><Relationship Id="rId2" Target="../media/image1.png" Type="http://schemas.openxmlformats.org/officeDocument/2006/relationships/image"/><Relationship Id="rId20" Target="../media/image62.jpeg" Type="http://schemas.openxmlformats.org/officeDocument/2006/relationships/image"/><Relationship Id="rId21" Target="../media/VAF2mFc3FlU.mp4" Type="http://schemas.openxmlformats.org/officeDocument/2006/relationships/video"/><Relationship Id="rId22" Target="../media/VAF2mFc3FlU.mp4" Type="http://schemas.microsoft.com/office/2007/relationships/media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63.png" Type="http://schemas.openxmlformats.org/officeDocument/2006/relationships/image"/><Relationship Id="rId3" Target="../media/image2.png" Type="http://schemas.openxmlformats.org/officeDocument/2006/relationships/image"/><Relationship Id="rId30" Target="../media/image64.svg" Type="http://schemas.openxmlformats.org/officeDocument/2006/relationships/image"/><Relationship Id="rId31" Target="../media/image65.png" Type="http://schemas.openxmlformats.org/officeDocument/2006/relationships/image"/><Relationship Id="rId32" Target="../media/image66.svg" Type="http://schemas.openxmlformats.org/officeDocument/2006/relationships/image"/><Relationship Id="rId33" Target="../media/image67.png" Type="http://schemas.openxmlformats.org/officeDocument/2006/relationships/image"/><Relationship Id="rId34" Target="../media/image68.svg" Type="http://schemas.openxmlformats.org/officeDocument/2006/relationships/image"/><Relationship Id="rId35" Target="../media/image69.gif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crashstats.nhtsa.dot.gov/Api/Public/ViewPublication/811219" TargetMode="External" Type="http://schemas.openxmlformats.org/officeDocument/2006/relationships/hyperlink"/><Relationship Id="rId4" Target="https://doi.org/10.3390/s19122780" TargetMode="External" Type="http://schemas.openxmlformats.org/officeDocument/2006/relationships/hyperlink"/><Relationship Id="rId5" Target="../media/image70.png" Type="http://schemas.openxmlformats.org/officeDocument/2006/relationships/image"/><Relationship Id="rId6" Target="../media/image7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false" rot="0">
            <a:off x="14832426" y="7434593"/>
            <a:ext cx="3000246" cy="2574756"/>
          </a:xfrm>
          <a:custGeom>
            <a:avLst/>
            <a:gdLst/>
            <a:ahLst/>
            <a:cxnLst/>
            <a:rect r="r" b="b" t="t" l="l"/>
            <a:pathLst>
              <a:path h="2574756" w="3000246">
                <a:moveTo>
                  <a:pt x="3000246" y="0"/>
                </a:moveTo>
                <a:lnTo>
                  <a:pt x="0" y="0"/>
                </a:lnTo>
                <a:lnTo>
                  <a:pt x="0" y="2574756"/>
                </a:lnTo>
                <a:lnTo>
                  <a:pt x="3000246" y="2574756"/>
                </a:lnTo>
                <a:lnTo>
                  <a:pt x="3000246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25774" y="1452475"/>
            <a:ext cx="10910396" cy="281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sz="9999">
                <a:solidFill>
                  <a:srgbClr val="000000"/>
                </a:solidFill>
                <a:latin typeface="DM Sans Bold"/>
              </a:rPr>
              <a:t>AutoCare</a:t>
            </a:r>
          </a:p>
          <a:p>
            <a:pPr algn="ctr">
              <a:lnSpc>
                <a:spcPts val="1691"/>
              </a:lnSpc>
            </a:pPr>
          </a:p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DM Sans"/>
              </a:rPr>
              <a:t>Emergency Health Detection and Collaborative Autonomous Driving Support in Autonomous Cars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674898" y="2274550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751830" y="4925245"/>
            <a:ext cx="10910396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DM Sans"/>
              </a:rPr>
              <a:t>V2I and V2N Communication Modules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781955" y="522580"/>
            <a:ext cx="1788594" cy="1540426"/>
          </a:xfrm>
          <a:custGeom>
            <a:avLst/>
            <a:gdLst/>
            <a:ahLst/>
            <a:cxnLst/>
            <a:rect r="r" b="b" t="t" l="l"/>
            <a:pathLst>
              <a:path h="1540426" w="1788594">
                <a:moveTo>
                  <a:pt x="0" y="0"/>
                </a:moveTo>
                <a:lnTo>
                  <a:pt x="1788594" y="0"/>
                </a:lnTo>
                <a:lnTo>
                  <a:pt x="1788594" y="1540427"/>
                </a:lnTo>
                <a:lnTo>
                  <a:pt x="0" y="1540427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914102" y="6987770"/>
            <a:ext cx="8459795" cy="113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Presented by Dilek Taylı</a:t>
            </a:r>
          </a:p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10.12.2023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79427" y="5528240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495295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1864937"/>
            <a:ext cx="875116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Link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3518534"/>
            <a:ext cx="15047745" cy="162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19"/>
              </a:lnSpc>
              <a:spcBef>
                <a:spcPct val="0"/>
              </a:spcBef>
            </a:pPr>
            <a:r>
              <a:rPr lang="en-US" sz="3199" spc="191" u="sng">
                <a:solidFill>
                  <a:srgbClr val="000000"/>
                </a:solidFill>
                <a:latin typeface="DM Sans Bold"/>
                <a:hlinkClick r:id="rId7" tooltip="https://drive.google.com/file/d/1ql1JRHu4zTOy5eEGsvn6wFZvIFO7Hs9z/view?usp=sharing"/>
              </a:rPr>
              <a:t>Presentation Video: </a:t>
            </a:r>
            <a:r>
              <a:rPr lang="en-US" sz="3199" spc="191">
                <a:solidFill>
                  <a:srgbClr val="000000"/>
                </a:solidFill>
                <a:latin typeface="DM Sans"/>
              </a:rPr>
              <a:t> https://drive.google.com/file/d/1ql1JRHu4zTOy5eEGsvn6wFZvIFO7Hs9z/view?usp=sharing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824729"/>
            <a:ext cx="10910396" cy="175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60641" y="6811335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Dilek Taylı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109276" y="-196849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58932" y="3259329"/>
            <a:ext cx="10553957" cy="4650398"/>
          </a:xfrm>
          <a:custGeom>
            <a:avLst/>
            <a:gdLst/>
            <a:ahLst/>
            <a:cxnLst/>
            <a:rect r="r" b="b" t="t" l="l"/>
            <a:pathLst>
              <a:path h="4650398" w="10553957">
                <a:moveTo>
                  <a:pt x="0" y="0"/>
                </a:moveTo>
                <a:lnTo>
                  <a:pt x="10553957" y="0"/>
                </a:lnTo>
                <a:lnTo>
                  <a:pt x="10553957" y="4650399"/>
                </a:lnTo>
                <a:lnTo>
                  <a:pt x="0" y="46503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753" y="212177"/>
            <a:ext cx="1623065" cy="1018473"/>
          </a:xfrm>
          <a:custGeom>
            <a:avLst/>
            <a:gdLst/>
            <a:ahLst/>
            <a:cxnLst/>
            <a:rect r="r" b="b" t="t" l="l"/>
            <a:pathLst>
              <a:path h="1018473" w="1623065">
                <a:moveTo>
                  <a:pt x="0" y="0"/>
                </a:moveTo>
                <a:lnTo>
                  <a:pt x="1623065" y="0"/>
                </a:lnTo>
                <a:lnTo>
                  <a:pt x="1623065" y="1018474"/>
                </a:lnTo>
                <a:lnTo>
                  <a:pt x="0" y="1018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69333" y="8533697"/>
            <a:ext cx="1143556" cy="1449207"/>
          </a:xfrm>
          <a:custGeom>
            <a:avLst/>
            <a:gdLst/>
            <a:ahLst/>
            <a:cxnLst/>
            <a:rect r="r" b="b" t="t" l="l"/>
            <a:pathLst>
              <a:path h="1449207" w="1143556">
                <a:moveTo>
                  <a:pt x="0" y="0"/>
                </a:moveTo>
                <a:lnTo>
                  <a:pt x="1143556" y="0"/>
                </a:lnTo>
                <a:lnTo>
                  <a:pt x="1143556" y="1449206"/>
                </a:lnTo>
                <a:lnTo>
                  <a:pt x="0" y="1449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19623" y="737256"/>
            <a:ext cx="784875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Background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3111" y="2571771"/>
            <a:ext cx="5402546" cy="542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19"/>
              </a:lnSpc>
            </a:pPr>
            <a:r>
              <a:rPr lang="en-US" sz="3199" spc="191">
                <a:solidFill>
                  <a:srgbClr val="000000"/>
                </a:solidFill>
                <a:latin typeface="DM Sans Bold"/>
              </a:rPr>
              <a:t>Autonomous Vehicles:</a:t>
            </a:r>
          </a:p>
          <a:p>
            <a:pPr marL="690872" indent="-345436" lvl="1">
              <a:lnSpc>
                <a:spcPts val="431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spc="191">
                <a:solidFill>
                  <a:srgbClr val="000000"/>
                </a:solidFill>
                <a:latin typeface="DM Sans"/>
              </a:rPr>
              <a:t>equipped with sophisticated sensors and intelligent algorithms, have the potential to reform the way we commute, offering increased safety, efficieny, and convenience.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7263718"/>
            <a:ext cx="571778" cy="41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2468">
                <a:solidFill>
                  <a:srgbClr val="000000"/>
                </a:solidFill>
                <a:latin typeface="Canva Sans"/>
              </a:rPr>
              <a:t>[1]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649606" y="2538373"/>
            <a:ext cx="7646599" cy="6124154"/>
            <a:chOff x="0" y="0"/>
            <a:chExt cx="10195465" cy="816553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195465" cy="8165539"/>
              <a:chOff x="0" y="0"/>
              <a:chExt cx="2559762" cy="205011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59762" cy="2050111"/>
              </a:xfrm>
              <a:custGeom>
                <a:avLst/>
                <a:gdLst/>
                <a:ahLst/>
                <a:cxnLst/>
                <a:rect r="r" b="b" t="t" l="l"/>
                <a:pathLst>
                  <a:path h="2050111" w="2559762">
                    <a:moveTo>
                      <a:pt x="15187" y="0"/>
                    </a:moveTo>
                    <a:lnTo>
                      <a:pt x="2544575" y="0"/>
                    </a:lnTo>
                    <a:cubicBezTo>
                      <a:pt x="2552962" y="0"/>
                      <a:pt x="2559762" y="6799"/>
                      <a:pt x="2559762" y="15187"/>
                    </a:cubicBezTo>
                    <a:lnTo>
                      <a:pt x="2559762" y="2034924"/>
                    </a:lnTo>
                    <a:cubicBezTo>
                      <a:pt x="2559762" y="2038952"/>
                      <a:pt x="2558162" y="2042815"/>
                      <a:pt x="2555314" y="2045663"/>
                    </a:cubicBezTo>
                    <a:cubicBezTo>
                      <a:pt x="2552466" y="2048511"/>
                      <a:pt x="2548603" y="2050111"/>
                      <a:pt x="2544575" y="2050111"/>
                    </a:cubicBezTo>
                    <a:lnTo>
                      <a:pt x="15187" y="2050111"/>
                    </a:lnTo>
                    <a:cubicBezTo>
                      <a:pt x="6799" y="2050111"/>
                      <a:pt x="0" y="2043312"/>
                      <a:pt x="0" y="2034924"/>
                    </a:cubicBezTo>
                    <a:lnTo>
                      <a:pt x="0" y="15187"/>
                    </a:lnTo>
                    <a:cubicBezTo>
                      <a:pt x="0" y="6799"/>
                      <a:pt x="6799" y="0"/>
                      <a:pt x="15187" y="0"/>
                    </a:cubicBezTo>
                    <a:close/>
                  </a:path>
                </a:pathLst>
              </a:custGeom>
              <a:solidFill>
                <a:srgbClr val="AFD8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85725"/>
                <a:ext cx="2559762" cy="19643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191490" y="548556"/>
              <a:ext cx="7812484" cy="1079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2"/>
                </a:lnSpc>
              </a:pPr>
              <a:r>
                <a:rPr lang="en-US" sz="3200" spc="-262">
                  <a:solidFill>
                    <a:srgbClr val="000000"/>
                  </a:solidFill>
                  <a:latin typeface="DM Sans Bold"/>
                </a:rPr>
                <a:t>Driver’s profile in terms of medical conditions 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801202" y="2289075"/>
              <a:ext cx="8467456" cy="4985139"/>
            </a:xfrm>
            <a:custGeom>
              <a:avLst/>
              <a:gdLst/>
              <a:ahLst/>
              <a:cxnLst/>
              <a:rect r="r" b="b" t="t" l="l"/>
              <a:pathLst>
                <a:path h="4985139" w="8467456">
                  <a:moveTo>
                    <a:pt x="0" y="0"/>
                  </a:moveTo>
                  <a:lnTo>
                    <a:pt x="8467456" y="0"/>
                  </a:lnTo>
                  <a:lnTo>
                    <a:pt x="8467456" y="4985139"/>
                  </a:lnTo>
                  <a:lnTo>
                    <a:pt x="0" y="4985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593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453857" y="2538373"/>
            <a:ext cx="7805443" cy="7085447"/>
            <a:chOff x="0" y="0"/>
            <a:chExt cx="10407257" cy="944726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407257" cy="8165539"/>
              <a:chOff x="0" y="0"/>
              <a:chExt cx="2569206" cy="2015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569206" cy="2015800"/>
              </a:xfrm>
              <a:custGeom>
                <a:avLst/>
                <a:gdLst/>
                <a:ahLst/>
                <a:cxnLst/>
                <a:rect r="r" b="b" t="t" l="l"/>
                <a:pathLst>
                  <a:path h="2015800" w="2569206">
                    <a:moveTo>
                      <a:pt x="14878" y="0"/>
                    </a:moveTo>
                    <a:lnTo>
                      <a:pt x="2554328" y="0"/>
                    </a:lnTo>
                    <a:cubicBezTo>
                      <a:pt x="2558274" y="0"/>
                      <a:pt x="2562058" y="1567"/>
                      <a:pt x="2564848" y="4358"/>
                    </a:cubicBezTo>
                    <a:cubicBezTo>
                      <a:pt x="2567638" y="7148"/>
                      <a:pt x="2569206" y="10932"/>
                      <a:pt x="2569206" y="14878"/>
                    </a:cubicBezTo>
                    <a:lnTo>
                      <a:pt x="2569206" y="2000922"/>
                    </a:lnTo>
                    <a:cubicBezTo>
                      <a:pt x="2569206" y="2009139"/>
                      <a:pt x="2562545" y="2015800"/>
                      <a:pt x="2554328" y="2015800"/>
                    </a:cubicBezTo>
                    <a:lnTo>
                      <a:pt x="14878" y="2015800"/>
                    </a:lnTo>
                    <a:cubicBezTo>
                      <a:pt x="6661" y="2015800"/>
                      <a:pt x="0" y="2009139"/>
                      <a:pt x="0" y="2000922"/>
                    </a:cubicBezTo>
                    <a:lnTo>
                      <a:pt x="0" y="14878"/>
                    </a:lnTo>
                    <a:cubicBezTo>
                      <a:pt x="0" y="6661"/>
                      <a:pt x="6661" y="0"/>
                      <a:pt x="14878" y="0"/>
                    </a:cubicBezTo>
                    <a:close/>
                  </a:path>
                </a:pathLst>
              </a:custGeom>
              <a:solidFill>
                <a:srgbClr val="FF8F8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85725"/>
                <a:ext cx="2569206" cy="1930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297386" y="548556"/>
              <a:ext cx="8443380" cy="1079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2"/>
                </a:lnSpc>
              </a:pPr>
              <a:r>
                <a:rPr lang="en-US" sz="3200" spc="-262">
                  <a:solidFill>
                    <a:srgbClr val="000000"/>
                  </a:solidFill>
                  <a:latin typeface="DM Sans Bold"/>
                </a:rPr>
                <a:t>Lack of studies after heart attack detection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66490" y="1871076"/>
              <a:ext cx="9074276" cy="757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82925" indent="-291463" lvl="1">
                <a:lnSpc>
                  <a:spcPts val="37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Kalitzin et al. (2012) used 72 different attack videos of 50 people in his study on the detection of attacks [3].</a:t>
              </a:r>
            </a:p>
            <a:p>
              <a:pPr algn="just" marL="582925" indent="-291463" lvl="1">
                <a:lnSpc>
                  <a:spcPts val="377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99">
                  <a:solidFill>
                    <a:srgbClr val="000000"/>
                  </a:solidFill>
                  <a:latin typeface="DM Sans"/>
                </a:rPr>
                <a:t>In Chowdhury et al. (2019) article, the driver's heart attack detection reached a successful prediction rate of over 96 percent, thanks to the watch-style device that the driver can wear on his arm [4].</a:t>
              </a: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48756" y="-2364815"/>
            <a:ext cx="13849589" cy="4310070"/>
            <a:chOff x="0" y="0"/>
            <a:chExt cx="18466119" cy="57467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632200" y="0"/>
              <a:ext cx="6641269" cy="4974914"/>
            </a:xfrm>
            <a:custGeom>
              <a:avLst/>
              <a:gdLst/>
              <a:ahLst/>
              <a:cxnLst/>
              <a:rect r="r" b="b" t="t" l="l"/>
              <a:pathLst>
                <a:path h="4974914" w="6641269">
                  <a:moveTo>
                    <a:pt x="0" y="0"/>
                  </a:moveTo>
                  <a:lnTo>
                    <a:pt x="6641269" y="0"/>
                  </a:lnTo>
                  <a:lnTo>
                    <a:pt x="6641269" y="4974914"/>
                  </a:lnTo>
                  <a:lnTo>
                    <a:pt x="0" y="4974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7081730" y="3612827"/>
              <a:ext cx="1384389" cy="2133933"/>
            </a:xfrm>
            <a:custGeom>
              <a:avLst/>
              <a:gdLst/>
              <a:ahLst/>
              <a:cxnLst/>
              <a:rect r="r" b="b" t="t" l="l"/>
              <a:pathLst>
                <a:path h="2133933" w="1384389">
                  <a:moveTo>
                    <a:pt x="0" y="0"/>
                  </a:moveTo>
                  <a:lnTo>
                    <a:pt x="1384389" y="0"/>
                  </a:lnTo>
                  <a:lnTo>
                    <a:pt x="1384389" y="2133933"/>
                  </a:lnTo>
                  <a:lnTo>
                    <a:pt x="0" y="2133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3803327"/>
              <a:ext cx="18466119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0"/>
                </a:lnSpc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What is the problem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6336762" y="8778655"/>
            <a:ext cx="1845076" cy="1690329"/>
          </a:xfrm>
          <a:custGeom>
            <a:avLst/>
            <a:gdLst/>
            <a:ahLst/>
            <a:cxnLst/>
            <a:rect r="r" b="b" t="t" l="l"/>
            <a:pathLst>
              <a:path h="1690329" w="1845076">
                <a:moveTo>
                  <a:pt x="0" y="0"/>
                </a:moveTo>
                <a:lnTo>
                  <a:pt x="1845076" y="0"/>
                </a:lnTo>
                <a:lnTo>
                  <a:pt x="1845076" y="1690329"/>
                </a:lnTo>
                <a:lnTo>
                  <a:pt x="0" y="169032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59799" t="0" r="-57036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724427" y="7927705"/>
            <a:ext cx="571778" cy="41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6"/>
              </a:lnSpc>
            </a:pPr>
            <a:r>
              <a:rPr lang="en-US" sz="2468">
                <a:solidFill>
                  <a:srgbClr val="000000"/>
                </a:solidFill>
                <a:latin typeface="Canva Sans"/>
              </a:rPr>
              <a:t>[2]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00054">
            <a:off x="6995389" y="3886070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00000">
            <a:off x="10501239" y="3896661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09977">
            <a:off x="10466376" y="6591831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66361">
            <a:off x="6997639" y="6603092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017610" y="6800261"/>
            <a:ext cx="5587239" cy="2662922"/>
            <a:chOff x="0" y="0"/>
            <a:chExt cx="7449652" cy="355056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449652" cy="3550563"/>
              <a:chOff x="0" y="0"/>
              <a:chExt cx="2065940" cy="9846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65940" cy="984643"/>
              </a:xfrm>
              <a:custGeom>
                <a:avLst/>
                <a:gdLst/>
                <a:ahLst/>
                <a:cxnLst/>
                <a:rect r="r" b="b" t="t" l="l"/>
                <a:pathLst>
                  <a:path h="984643" w="2065940">
                    <a:moveTo>
                      <a:pt x="20785" y="0"/>
                    </a:moveTo>
                    <a:lnTo>
                      <a:pt x="2045156" y="0"/>
                    </a:lnTo>
                    <a:cubicBezTo>
                      <a:pt x="2056635" y="0"/>
                      <a:pt x="2065940" y="9306"/>
                      <a:pt x="2065940" y="20785"/>
                    </a:cubicBezTo>
                    <a:lnTo>
                      <a:pt x="2065940" y="963859"/>
                    </a:lnTo>
                    <a:cubicBezTo>
                      <a:pt x="2065940" y="975338"/>
                      <a:pt x="2056635" y="984643"/>
                      <a:pt x="2045156" y="984643"/>
                    </a:cubicBezTo>
                    <a:lnTo>
                      <a:pt x="20785" y="984643"/>
                    </a:lnTo>
                    <a:cubicBezTo>
                      <a:pt x="9306" y="984643"/>
                      <a:pt x="0" y="975338"/>
                      <a:pt x="0" y="963859"/>
                    </a:cubicBezTo>
                    <a:lnTo>
                      <a:pt x="0" y="20785"/>
                    </a:lnTo>
                    <a:cubicBezTo>
                      <a:pt x="0" y="9306"/>
                      <a:pt x="9306" y="0"/>
                      <a:pt x="20785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065940" cy="1022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239700" y="662394"/>
              <a:ext cx="3755503" cy="2196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36"/>
                </a:lnSpc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Tools I am using during the project:</a:t>
              </a:r>
            </a:p>
            <a:p>
              <a:pPr marL="280668" indent="-140334" lvl="1">
                <a:lnSpc>
                  <a:spcPts val="1936"/>
                </a:lnSpc>
                <a:buFont typeface="Arial"/>
                <a:buChar char="•"/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Omnet++ (5.6.2)</a:t>
              </a:r>
            </a:p>
            <a:p>
              <a:pPr marL="280668" indent="-140334" lvl="1">
                <a:lnSpc>
                  <a:spcPts val="1936"/>
                </a:lnSpc>
                <a:buFont typeface="Arial"/>
                <a:buChar char="•"/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Sumo (1.7.0)</a:t>
              </a:r>
            </a:p>
            <a:p>
              <a:pPr marL="280668" indent="-140334" lvl="1">
                <a:lnSpc>
                  <a:spcPts val="1936"/>
                </a:lnSpc>
                <a:buFont typeface="Arial"/>
                <a:buChar char="•"/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Veins (5.0)</a:t>
              </a:r>
            </a:p>
            <a:p>
              <a:pPr marL="280668" indent="-140334" lvl="1">
                <a:lnSpc>
                  <a:spcPts val="1936"/>
                </a:lnSpc>
                <a:buFont typeface="Arial"/>
                <a:buChar char="•"/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Inet4</a:t>
              </a:r>
            </a:p>
            <a:p>
              <a:pPr marL="280668" indent="-140334" lvl="1">
                <a:lnSpc>
                  <a:spcPts val="1936"/>
                </a:lnSpc>
                <a:buFont typeface="Arial"/>
                <a:buChar char="•"/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Open Street Map</a:t>
              </a:r>
            </a:p>
            <a:p>
              <a:pPr algn="l" marL="280668" indent="-140334" lvl="1">
                <a:lnSpc>
                  <a:spcPts val="193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Java OpenStreet Map Editor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363142" y="901328"/>
              <a:ext cx="2072731" cy="2072731"/>
            </a:xfrm>
            <a:custGeom>
              <a:avLst/>
              <a:gdLst/>
              <a:ahLst/>
              <a:cxnLst/>
              <a:rect r="r" b="b" t="t" l="l"/>
              <a:pathLst>
                <a:path h="2072731" w="2072731">
                  <a:moveTo>
                    <a:pt x="0" y="0"/>
                  </a:moveTo>
                  <a:lnTo>
                    <a:pt x="2072730" y="0"/>
                  </a:lnTo>
                  <a:lnTo>
                    <a:pt x="2072730" y="2072731"/>
                  </a:lnTo>
                  <a:lnTo>
                    <a:pt x="0" y="2072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72061" y="1450608"/>
            <a:ext cx="5587239" cy="2662922"/>
            <a:chOff x="0" y="0"/>
            <a:chExt cx="7449652" cy="355056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449652" cy="3550563"/>
              <a:chOff x="0" y="0"/>
              <a:chExt cx="2065940" cy="98464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065940" cy="984643"/>
              </a:xfrm>
              <a:custGeom>
                <a:avLst/>
                <a:gdLst/>
                <a:ahLst/>
                <a:cxnLst/>
                <a:rect r="r" b="b" t="t" l="l"/>
                <a:pathLst>
                  <a:path h="984643" w="2065940">
                    <a:moveTo>
                      <a:pt x="20785" y="0"/>
                    </a:moveTo>
                    <a:lnTo>
                      <a:pt x="2045156" y="0"/>
                    </a:lnTo>
                    <a:cubicBezTo>
                      <a:pt x="2056635" y="0"/>
                      <a:pt x="2065940" y="9306"/>
                      <a:pt x="2065940" y="20785"/>
                    </a:cubicBezTo>
                    <a:lnTo>
                      <a:pt x="2065940" y="963859"/>
                    </a:lnTo>
                    <a:cubicBezTo>
                      <a:pt x="2065940" y="975338"/>
                      <a:pt x="2056635" y="984643"/>
                      <a:pt x="2045156" y="984643"/>
                    </a:cubicBezTo>
                    <a:lnTo>
                      <a:pt x="20785" y="984643"/>
                    </a:lnTo>
                    <a:cubicBezTo>
                      <a:pt x="9306" y="984643"/>
                      <a:pt x="0" y="975338"/>
                      <a:pt x="0" y="963859"/>
                    </a:cubicBezTo>
                    <a:lnTo>
                      <a:pt x="0" y="20785"/>
                    </a:lnTo>
                    <a:cubicBezTo>
                      <a:pt x="0" y="9306"/>
                      <a:pt x="9306" y="0"/>
                      <a:pt x="20785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065940" cy="1022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3467379" y="1036064"/>
              <a:ext cx="3755503" cy="1244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36"/>
                </a:lnSpc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Vehicle to Network:</a:t>
              </a:r>
            </a:p>
            <a:p>
              <a:pPr algn="l" marL="280668" indent="-140334" lvl="1">
                <a:lnSpc>
                  <a:spcPts val="193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enables vehicles to communicate with the internet using cellular networks.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595808" y="470521"/>
              <a:ext cx="2379718" cy="2650065"/>
            </a:xfrm>
            <a:custGeom>
              <a:avLst/>
              <a:gdLst/>
              <a:ahLst/>
              <a:cxnLst/>
              <a:rect r="r" b="b" t="t" l="l"/>
              <a:pathLst>
                <a:path h="2650065" w="2379718">
                  <a:moveTo>
                    <a:pt x="0" y="0"/>
                  </a:moveTo>
                  <a:lnTo>
                    <a:pt x="2379718" y="0"/>
                  </a:lnTo>
                  <a:lnTo>
                    <a:pt x="2379718" y="2650065"/>
                  </a:lnTo>
                  <a:lnTo>
                    <a:pt x="0" y="2650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1828" t="0" r="-1537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32589" y="1454016"/>
            <a:ext cx="5587239" cy="2659514"/>
            <a:chOff x="0" y="0"/>
            <a:chExt cx="7449652" cy="354601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7449652" cy="3546019"/>
              <a:chOff x="0" y="0"/>
              <a:chExt cx="2065940" cy="98338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65940" cy="983383"/>
              </a:xfrm>
              <a:custGeom>
                <a:avLst/>
                <a:gdLst/>
                <a:ahLst/>
                <a:cxnLst/>
                <a:rect r="r" b="b" t="t" l="l"/>
                <a:pathLst>
                  <a:path h="983383" w="2065940">
                    <a:moveTo>
                      <a:pt x="20785" y="0"/>
                    </a:moveTo>
                    <a:lnTo>
                      <a:pt x="2045156" y="0"/>
                    </a:lnTo>
                    <a:cubicBezTo>
                      <a:pt x="2056635" y="0"/>
                      <a:pt x="2065940" y="9306"/>
                      <a:pt x="2065940" y="20785"/>
                    </a:cubicBezTo>
                    <a:lnTo>
                      <a:pt x="2065940" y="962599"/>
                    </a:lnTo>
                    <a:cubicBezTo>
                      <a:pt x="2065940" y="974078"/>
                      <a:pt x="2056635" y="983383"/>
                      <a:pt x="2045156" y="983383"/>
                    </a:cubicBezTo>
                    <a:lnTo>
                      <a:pt x="20785" y="983383"/>
                    </a:lnTo>
                    <a:cubicBezTo>
                      <a:pt x="9306" y="983383"/>
                      <a:pt x="0" y="974078"/>
                      <a:pt x="0" y="962599"/>
                    </a:cubicBezTo>
                    <a:lnTo>
                      <a:pt x="0" y="20785"/>
                    </a:lnTo>
                    <a:cubicBezTo>
                      <a:pt x="0" y="9306"/>
                      <a:pt x="9306" y="0"/>
                      <a:pt x="20785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2065940" cy="10214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314545" y="582530"/>
              <a:ext cx="2070398" cy="2416960"/>
            </a:xfrm>
            <a:custGeom>
              <a:avLst/>
              <a:gdLst/>
              <a:ahLst/>
              <a:cxnLst/>
              <a:rect r="r" b="b" t="t" l="l"/>
              <a:pathLst>
                <a:path h="2416960" w="2070398">
                  <a:moveTo>
                    <a:pt x="0" y="0"/>
                  </a:moveTo>
                  <a:lnTo>
                    <a:pt x="2070398" y="0"/>
                  </a:lnTo>
                  <a:lnTo>
                    <a:pt x="2070398" y="2416960"/>
                  </a:lnTo>
                  <a:lnTo>
                    <a:pt x="0" y="2416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30836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239700" y="653306"/>
              <a:ext cx="3755503" cy="1879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36"/>
                </a:lnSpc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Road Side Units:</a:t>
              </a:r>
            </a:p>
            <a:p>
              <a:pPr algn="l" marL="280668" indent="-140334" lvl="1">
                <a:lnSpc>
                  <a:spcPts val="1936"/>
                </a:lnSpc>
                <a:buFont typeface="Arial"/>
                <a:buChar char="•"/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When the vehicles are not close to each other but will be learning about the car with the emergency by just connecting to the road side units.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6635907"/>
            <a:ext cx="5587239" cy="2927819"/>
            <a:chOff x="0" y="0"/>
            <a:chExt cx="7449652" cy="390375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7449652" cy="3903758"/>
              <a:chOff x="0" y="0"/>
              <a:chExt cx="2065940" cy="108259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065940" cy="1082592"/>
              </a:xfrm>
              <a:custGeom>
                <a:avLst/>
                <a:gdLst/>
                <a:ahLst/>
                <a:cxnLst/>
                <a:rect r="r" b="b" t="t" l="l"/>
                <a:pathLst>
                  <a:path h="1082592" w="2065940">
                    <a:moveTo>
                      <a:pt x="20785" y="0"/>
                    </a:moveTo>
                    <a:lnTo>
                      <a:pt x="2045156" y="0"/>
                    </a:lnTo>
                    <a:cubicBezTo>
                      <a:pt x="2056635" y="0"/>
                      <a:pt x="2065940" y="9306"/>
                      <a:pt x="2065940" y="20785"/>
                    </a:cubicBezTo>
                    <a:lnTo>
                      <a:pt x="2065940" y="1061807"/>
                    </a:lnTo>
                    <a:cubicBezTo>
                      <a:pt x="2065940" y="1073286"/>
                      <a:pt x="2056635" y="1082592"/>
                      <a:pt x="2045156" y="1082592"/>
                    </a:cubicBezTo>
                    <a:lnTo>
                      <a:pt x="20785" y="1082592"/>
                    </a:lnTo>
                    <a:cubicBezTo>
                      <a:pt x="9306" y="1082592"/>
                      <a:pt x="0" y="1073286"/>
                      <a:pt x="0" y="1061807"/>
                    </a:cubicBezTo>
                    <a:lnTo>
                      <a:pt x="0" y="20785"/>
                    </a:lnTo>
                    <a:cubicBezTo>
                      <a:pt x="0" y="9306"/>
                      <a:pt x="9306" y="0"/>
                      <a:pt x="20785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2065940" cy="11206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04160" y="497897"/>
              <a:ext cx="1866238" cy="2794511"/>
            </a:xfrm>
            <a:custGeom>
              <a:avLst/>
              <a:gdLst/>
              <a:ahLst/>
              <a:cxnLst/>
              <a:rect r="r" b="b" t="t" l="l"/>
              <a:pathLst>
                <a:path h="2794511" w="1866238">
                  <a:moveTo>
                    <a:pt x="0" y="0"/>
                  </a:moveTo>
                  <a:lnTo>
                    <a:pt x="1866238" y="0"/>
                  </a:lnTo>
                  <a:lnTo>
                    <a:pt x="1866238" y="2794511"/>
                  </a:lnTo>
                  <a:lnTo>
                    <a:pt x="0" y="2794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6915" t="-5772" r="-208240" b="-2684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2925155" y="863228"/>
              <a:ext cx="3755503" cy="2196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36"/>
                </a:lnSpc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Cellular Base Station:</a:t>
              </a:r>
            </a:p>
            <a:p>
              <a:pPr algn="l" marL="280668" indent="-140334" lvl="1">
                <a:lnSpc>
                  <a:spcPts val="1936"/>
                </a:lnSpc>
                <a:buFont typeface="Arial"/>
                <a:buChar char="•"/>
              </a:pPr>
              <a:r>
                <a:rPr lang="en-US" sz="1299">
                  <a:solidFill>
                    <a:srgbClr val="000000"/>
                  </a:solidFill>
                  <a:latin typeface="DM Sans Bold"/>
                </a:rPr>
                <a:t>essential communication nodes, enabling real-time data exchange, continuous connectivity, and access to cloud services to enhance safety issues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7259300" y="272340"/>
            <a:ext cx="756360" cy="756360"/>
          </a:xfrm>
          <a:custGeom>
            <a:avLst/>
            <a:gdLst/>
            <a:ahLst/>
            <a:cxnLst/>
            <a:rect r="r" b="b" t="t" l="l"/>
            <a:pathLst>
              <a:path h="756360" w="756360">
                <a:moveTo>
                  <a:pt x="0" y="0"/>
                </a:moveTo>
                <a:lnTo>
                  <a:pt x="756360" y="0"/>
                </a:lnTo>
                <a:lnTo>
                  <a:pt x="756360" y="756360"/>
                </a:lnTo>
                <a:lnTo>
                  <a:pt x="0" y="756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995244" y="4199255"/>
            <a:ext cx="4297511" cy="19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9"/>
              </a:lnSpc>
            </a:pPr>
          </a:p>
          <a:p>
            <a:pPr algn="ctr" marL="0" indent="0" lvl="1">
              <a:lnSpc>
                <a:spcPts val="387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Technical Approaches and Methods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49427" y="3033242"/>
            <a:ext cx="20061513" cy="502056"/>
            <a:chOff x="0" y="0"/>
            <a:chExt cx="26748685" cy="669408"/>
          </a:xfrm>
        </p:grpSpPr>
        <p:sp>
          <p:nvSpPr>
            <p:cNvPr name="AutoShape 4" id="4"/>
            <p:cNvSpPr/>
            <p:nvPr/>
          </p:nvSpPr>
          <p:spPr>
            <a:xfrm>
              <a:off x="0" y="334704"/>
              <a:ext cx="26748685" cy="0"/>
            </a:xfrm>
            <a:prstGeom prst="line">
              <a:avLst/>
            </a:prstGeom>
            <a:ln cap="flat" w="381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9089229" y="0"/>
              <a:ext cx="669408" cy="669408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90500" y="219075"/>
                <a:ext cx="431800" cy="403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6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151764" y="0"/>
              <a:ext cx="669408" cy="66940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90500" y="219075"/>
                <a:ext cx="431800" cy="403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4053845" y="0"/>
              <a:ext cx="669408" cy="66940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90500" y="219075"/>
                <a:ext cx="431800" cy="403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66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9043861" y="0"/>
              <a:ext cx="669408" cy="669408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90500" y="219075"/>
                <a:ext cx="431800" cy="403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66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986091" y="992269"/>
            <a:ext cx="14315818" cy="78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82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Comparison of Technical Approaches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6371465" y="8737522"/>
            <a:ext cx="1775670" cy="1265569"/>
          </a:xfrm>
          <a:custGeom>
            <a:avLst/>
            <a:gdLst/>
            <a:ahLst/>
            <a:cxnLst/>
            <a:rect r="r" b="b" t="t" l="l"/>
            <a:pathLst>
              <a:path h="1265569" w="1775670">
                <a:moveTo>
                  <a:pt x="0" y="0"/>
                </a:moveTo>
                <a:lnTo>
                  <a:pt x="1775670" y="0"/>
                </a:lnTo>
                <a:lnTo>
                  <a:pt x="1775670" y="1265568"/>
                </a:lnTo>
                <a:lnTo>
                  <a:pt x="0" y="12655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0" y="32384"/>
            <a:ext cx="1276325" cy="1290402"/>
          </a:xfrm>
          <a:custGeom>
            <a:avLst/>
            <a:gdLst/>
            <a:ahLst/>
            <a:cxnLst/>
            <a:rect r="r" b="b" t="t" l="l"/>
            <a:pathLst>
              <a:path h="1290402" w="1276325">
                <a:moveTo>
                  <a:pt x="0" y="0"/>
                </a:moveTo>
                <a:lnTo>
                  <a:pt x="1276325" y="0"/>
                </a:lnTo>
                <a:lnTo>
                  <a:pt x="1276325" y="1290403"/>
                </a:lnTo>
                <a:lnTo>
                  <a:pt x="0" y="129040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438078" y="4523886"/>
            <a:ext cx="7243252" cy="4327008"/>
            <a:chOff x="0" y="0"/>
            <a:chExt cx="9657669" cy="576934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66675"/>
              <a:ext cx="8018547" cy="778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6"/>
                </a:lnSpc>
              </a:pPr>
              <a:r>
                <a:rPr lang="en-US" sz="4200">
                  <a:solidFill>
                    <a:srgbClr val="000000"/>
                  </a:solidFill>
                  <a:latin typeface="DM Sans Bold"/>
                </a:rPr>
                <a:t>01 - RSU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113391"/>
              <a:ext cx="9657669" cy="4655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7"/>
                </a:lnSpc>
              </a:pPr>
              <a:r>
                <a:rPr lang="en-US" sz="1799">
                  <a:solidFill>
                    <a:srgbClr val="000000"/>
                  </a:solidFill>
                  <a:latin typeface="DM Sans"/>
                </a:rPr>
                <a:t>There are several protocols that are used in Road side unit implementation. </a:t>
              </a:r>
            </a:p>
            <a:p>
              <a:pPr>
                <a:lnSpc>
                  <a:spcPts val="2807"/>
                </a:lnSpc>
              </a:pPr>
            </a:p>
            <a:p>
              <a:pPr marL="388599" indent="-194299" lvl="1">
                <a:lnSpc>
                  <a:spcPts val="280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M Sans Semi-Bold"/>
                </a:rPr>
                <a:t>IEEE 802.11p (WAVE): 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designed to meet the challenges of high-mobility environments, providing </a:t>
              </a:r>
              <a:r>
                <a:rPr lang="en-US" sz="1799">
                  <a:solidFill>
                    <a:srgbClr val="000000"/>
                  </a:solidFill>
                  <a:latin typeface="DM Sans Bold"/>
                </a:rPr>
                <a:t>short-range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, </a:t>
              </a:r>
              <a:r>
                <a:rPr lang="en-US" sz="1799">
                  <a:solidFill>
                    <a:srgbClr val="000000"/>
                  </a:solidFill>
                  <a:latin typeface="DM Sans Bold"/>
                </a:rPr>
                <a:t>low-latency communication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 suitable for applications such as collision avoidance and cooperative adaptive cruise control.</a:t>
              </a:r>
            </a:p>
            <a:p>
              <a:pPr>
                <a:lnSpc>
                  <a:spcPts val="2807"/>
                </a:lnSpc>
              </a:pPr>
            </a:p>
            <a:p>
              <a:pPr marL="388599" indent="-194299" lvl="1">
                <a:lnSpc>
                  <a:spcPts val="280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M Sans Semi-Bold"/>
                </a:rPr>
                <a:t>LTE (Long-Term Evolution): 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provide </a:t>
              </a:r>
              <a:r>
                <a:rPr lang="en-US" sz="1799">
                  <a:solidFill>
                    <a:srgbClr val="000000"/>
                  </a:solidFill>
                  <a:latin typeface="DM Sans Bold"/>
                </a:rPr>
                <a:t>high data rates, low latency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, and efficient use of the radio spectrum.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653627" y="4523886"/>
            <a:ext cx="7213283" cy="3223036"/>
            <a:chOff x="0" y="0"/>
            <a:chExt cx="9617711" cy="4297382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66675"/>
              <a:ext cx="9617711" cy="778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6"/>
                </a:lnSpc>
              </a:pPr>
              <a:r>
                <a:rPr lang="en-US" sz="4200">
                  <a:solidFill>
                    <a:srgbClr val="000000"/>
                  </a:solidFill>
                  <a:latin typeface="DM Sans Bold"/>
                </a:rPr>
                <a:t>02 - Cellular Base Station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033528"/>
              <a:ext cx="9617711" cy="3263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7"/>
                </a:lnSpc>
              </a:pPr>
              <a:r>
                <a:rPr lang="en-US" sz="1799">
                  <a:solidFill>
                    <a:srgbClr val="000000"/>
                  </a:solidFill>
                  <a:latin typeface="DM Sans"/>
                </a:rPr>
                <a:t>There are several protocols that are used in implementation. </a:t>
              </a:r>
            </a:p>
            <a:p>
              <a:pPr marL="388599" indent="-194299" lvl="1">
                <a:lnSpc>
                  <a:spcPts val="280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M Sans Semi-Bold"/>
                </a:rPr>
                <a:t>LTE (Long-Term Evolution)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: High data rates and spectral efficiency, low to moderate latency, scalability to support a large number of connected devices</a:t>
              </a:r>
            </a:p>
            <a:p>
              <a:pPr marL="388599" indent="-194299" lvl="1">
                <a:lnSpc>
                  <a:spcPts val="2807"/>
                </a:lnSpc>
                <a:buFont typeface="Arial"/>
                <a:buChar char="•"/>
              </a:pPr>
            </a:p>
            <a:p>
              <a:pPr marL="388599" indent="-194299" lvl="1">
                <a:lnSpc>
                  <a:spcPts val="280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M Sans Semi-Bold"/>
                </a:rPr>
                <a:t>5G (NR - New Radio)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: Very high data rates and low latency, massive device connectivity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686017" y="4418753"/>
            <a:ext cx="4916044" cy="5210717"/>
            <a:chOff x="0" y="0"/>
            <a:chExt cx="6554725" cy="69476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5471" cy="4133044"/>
            </a:xfrm>
            <a:custGeom>
              <a:avLst/>
              <a:gdLst/>
              <a:ahLst/>
              <a:cxnLst/>
              <a:rect r="r" b="b" t="t" l="l"/>
              <a:pathLst>
                <a:path h="4133044" w="4095471">
                  <a:moveTo>
                    <a:pt x="0" y="0"/>
                  </a:moveTo>
                  <a:lnTo>
                    <a:pt x="4095471" y="0"/>
                  </a:lnTo>
                  <a:lnTo>
                    <a:pt x="4095471" y="4133044"/>
                  </a:lnTo>
                  <a:lnTo>
                    <a:pt x="0" y="4133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58076" y="595132"/>
              <a:ext cx="5796649" cy="6352492"/>
            </a:xfrm>
            <a:custGeom>
              <a:avLst/>
              <a:gdLst/>
              <a:ahLst/>
              <a:cxnLst/>
              <a:rect r="r" b="b" t="t" l="l"/>
              <a:pathLst>
                <a:path h="6352492" w="5796649">
                  <a:moveTo>
                    <a:pt x="0" y="0"/>
                  </a:moveTo>
                  <a:lnTo>
                    <a:pt x="5796649" y="0"/>
                  </a:lnTo>
                  <a:lnTo>
                    <a:pt x="5796649" y="6352491"/>
                  </a:lnTo>
                  <a:lnTo>
                    <a:pt x="0" y="6352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418627" y="6263017"/>
            <a:ext cx="6060133" cy="3366452"/>
          </a:xfrm>
          <a:custGeom>
            <a:avLst/>
            <a:gdLst/>
            <a:ahLst/>
            <a:cxnLst/>
            <a:rect r="r" b="b" t="t" l="l"/>
            <a:pathLst>
              <a:path h="3366452" w="6060133">
                <a:moveTo>
                  <a:pt x="0" y="0"/>
                </a:moveTo>
                <a:lnTo>
                  <a:pt x="6060134" y="0"/>
                </a:lnTo>
                <a:lnTo>
                  <a:pt x="6060134" y="3366453"/>
                </a:lnTo>
                <a:lnTo>
                  <a:pt x="0" y="33664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02" t="-19445" r="-8711" b="-1756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9566" y="886399"/>
            <a:ext cx="1530886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Novelties of My Solution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1875" y="2724312"/>
            <a:ext cx="11384250" cy="480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22"/>
              </a:lnSpc>
              <a:spcBef>
                <a:spcPct val="0"/>
              </a:spcBef>
            </a:pPr>
            <a:r>
              <a:rPr lang="en-US" sz="2017" spc="121">
                <a:solidFill>
                  <a:srgbClr val="000000"/>
                </a:solidFill>
                <a:latin typeface="DM Sans Bold"/>
              </a:rPr>
              <a:t>1. Integ</a:t>
            </a:r>
            <a:r>
              <a:rPr lang="en-US" sz="2017" spc="121" u="none">
                <a:solidFill>
                  <a:srgbClr val="000000"/>
                </a:solidFill>
                <a:latin typeface="DM Sans Bold"/>
              </a:rPr>
              <a:t>ration of Multiple Communication Methods:</a:t>
            </a:r>
          </a:p>
          <a:p>
            <a:pPr marL="435476" indent="-217738" lvl="1">
              <a:lnSpc>
                <a:spcPts val="2722"/>
              </a:lnSpc>
              <a:spcBef>
                <a:spcPct val="0"/>
              </a:spcBef>
              <a:buFont typeface="Arial"/>
              <a:buChar char="•"/>
            </a:pPr>
            <a:r>
              <a:rPr lang="en-US" sz="2017" spc="121" u="none">
                <a:solidFill>
                  <a:srgbClr val="000000"/>
                </a:solidFill>
                <a:latin typeface="DM Sans"/>
              </a:rPr>
              <a:t>integrating a variety of communication methods, including Cellular Base Stations, V2N communication, Road Side Units. This comprehensive approach ensures adaptability to various scenarios and enhances the overall robustness of the communication system.</a:t>
            </a:r>
          </a:p>
          <a:p>
            <a:pPr>
              <a:lnSpc>
                <a:spcPts val="2722"/>
              </a:lnSpc>
              <a:spcBef>
                <a:spcPct val="0"/>
              </a:spcBef>
            </a:pPr>
          </a:p>
          <a:p>
            <a:pPr>
              <a:lnSpc>
                <a:spcPts val="2722"/>
              </a:lnSpc>
              <a:spcBef>
                <a:spcPct val="0"/>
              </a:spcBef>
            </a:pPr>
          </a:p>
          <a:p>
            <a:pPr>
              <a:lnSpc>
                <a:spcPts val="2722"/>
              </a:lnSpc>
              <a:spcBef>
                <a:spcPct val="0"/>
              </a:spcBef>
            </a:pPr>
            <a:r>
              <a:rPr lang="en-US" sz="2017" spc="121" u="none">
                <a:solidFill>
                  <a:srgbClr val="000000"/>
                </a:solidFill>
                <a:latin typeface="DM Sans Bold"/>
              </a:rPr>
              <a:t>2.</a:t>
            </a:r>
            <a:r>
              <a:rPr lang="en-US" sz="2017" spc="121" u="none">
                <a:solidFill>
                  <a:srgbClr val="000000"/>
                </a:solidFill>
                <a:latin typeface="DM Sans Bold"/>
              </a:rPr>
              <a:t> Realistic OpenStreetMap Integration:</a:t>
            </a:r>
          </a:p>
          <a:p>
            <a:pPr marL="435476" indent="-217738" lvl="1">
              <a:lnSpc>
                <a:spcPts val="2722"/>
              </a:lnSpc>
              <a:spcBef>
                <a:spcPct val="0"/>
              </a:spcBef>
              <a:buFont typeface="Arial"/>
              <a:buChar char="•"/>
            </a:pPr>
            <a:r>
              <a:rPr lang="en-US" sz="2017" spc="121" u="none">
                <a:solidFill>
                  <a:srgbClr val="000000"/>
                </a:solidFill>
                <a:latin typeface="DM Sans"/>
              </a:rPr>
              <a:t>leverages realistic OpenStreetMap data, intricately integrated into the simulation environment using Java OpenStreetMap Editor.</a:t>
            </a:r>
          </a:p>
          <a:p>
            <a:pPr>
              <a:lnSpc>
                <a:spcPts val="2722"/>
              </a:lnSpc>
              <a:spcBef>
                <a:spcPct val="0"/>
              </a:spcBef>
            </a:pPr>
          </a:p>
          <a:p>
            <a:pPr>
              <a:lnSpc>
                <a:spcPts val="2722"/>
              </a:lnSpc>
              <a:spcBef>
                <a:spcPct val="0"/>
              </a:spcBef>
            </a:pPr>
          </a:p>
          <a:p>
            <a:pPr>
              <a:lnSpc>
                <a:spcPts val="2722"/>
              </a:lnSpc>
              <a:spcBef>
                <a:spcPct val="0"/>
              </a:spcBef>
            </a:pPr>
          </a:p>
          <a:p>
            <a:pPr marL="0" indent="0" lvl="0">
              <a:lnSpc>
                <a:spcPts val="272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273249" y="9610420"/>
            <a:ext cx="2350889" cy="19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Canva Sans Bold"/>
              </a:rPr>
              <a:t>(Kayseri - Cumhuriyet Meydanı)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20325" y="1753648"/>
            <a:ext cx="3032484" cy="6646539"/>
          </a:xfrm>
          <a:custGeom>
            <a:avLst/>
            <a:gdLst/>
            <a:ahLst/>
            <a:cxnLst/>
            <a:rect r="r" b="b" t="t" l="l"/>
            <a:pathLst>
              <a:path h="6646539" w="3032484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8675559" y="3493591"/>
            <a:ext cx="5444797" cy="392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8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8675559" y="3311285"/>
            <a:ext cx="6950325" cy="4910224"/>
            <a:chOff x="0" y="0"/>
            <a:chExt cx="1048738" cy="7409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37872" y="0"/>
                  </a:moveTo>
                  <a:lnTo>
                    <a:pt x="1010865" y="0"/>
                  </a:lnTo>
                  <a:cubicBezTo>
                    <a:pt x="1020910" y="0"/>
                    <a:pt x="1030543" y="3990"/>
                    <a:pt x="1037645" y="11093"/>
                  </a:cubicBezTo>
                  <a:cubicBezTo>
                    <a:pt x="1044747" y="18195"/>
                    <a:pt x="1048738" y="27828"/>
                    <a:pt x="1048738" y="37872"/>
                  </a:cubicBezTo>
                  <a:lnTo>
                    <a:pt x="1048738" y="703033"/>
                  </a:lnTo>
                  <a:cubicBezTo>
                    <a:pt x="1048738" y="713078"/>
                    <a:pt x="1044747" y="722711"/>
                    <a:pt x="1037645" y="729813"/>
                  </a:cubicBezTo>
                  <a:cubicBezTo>
                    <a:pt x="1030543" y="736916"/>
                    <a:pt x="1020910" y="740906"/>
                    <a:pt x="1010865" y="740906"/>
                  </a:cubicBezTo>
                  <a:lnTo>
                    <a:pt x="37872" y="740906"/>
                  </a:lnTo>
                  <a:cubicBezTo>
                    <a:pt x="27828" y="740906"/>
                    <a:pt x="18195" y="736916"/>
                    <a:pt x="11093" y="729813"/>
                  </a:cubicBezTo>
                  <a:cubicBezTo>
                    <a:pt x="3990" y="722711"/>
                    <a:pt x="0" y="713078"/>
                    <a:pt x="0" y="703033"/>
                  </a:cubicBezTo>
                  <a:lnTo>
                    <a:pt x="0" y="37872"/>
                  </a:lnTo>
                  <a:cubicBezTo>
                    <a:pt x="0" y="27828"/>
                    <a:pt x="3990" y="18195"/>
                    <a:pt x="11093" y="11093"/>
                  </a:cubicBezTo>
                  <a:cubicBezTo>
                    <a:pt x="18195" y="3990"/>
                    <a:pt x="27828" y="0"/>
                    <a:pt x="37872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70082" lIns="70082" bIns="70082" rIns="700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75559" y="3311285"/>
            <a:ext cx="6950325" cy="922562"/>
            <a:chOff x="0" y="0"/>
            <a:chExt cx="1048738" cy="1392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8738" cy="139206"/>
            </a:xfrm>
            <a:custGeom>
              <a:avLst/>
              <a:gdLst/>
              <a:ahLst/>
              <a:cxnLst/>
              <a:rect r="r" b="b" t="t" l="l"/>
              <a:pathLst>
                <a:path h="139206" w="1048738">
                  <a:moveTo>
                    <a:pt x="18936" y="0"/>
                  </a:moveTo>
                  <a:lnTo>
                    <a:pt x="1029801" y="0"/>
                  </a:lnTo>
                  <a:cubicBezTo>
                    <a:pt x="1034824" y="0"/>
                    <a:pt x="1039640" y="1995"/>
                    <a:pt x="1043191" y="5546"/>
                  </a:cubicBezTo>
                  <a:cubicBezTo>
                    <a:pt x="1046743" y="9098"/>
                    <a:pt x="1048738" y="13914"/>
                    <a:pt x="1048738" y="18936"/>
                  </a:cubicBezTo>
                  <a:lnTo>
                    <a:pt x="1048738" y="120270"/>
                  </a:lnTo>
                  <a:cubicBezTo>
                    <a:pt x="1048738" y="125292"/>
                    <a:pt x="1046743" y="130108"/>
                    <a:pt x="1043191" y="133660"/>
                  </a:cubicBezTo>
                  <a:cubicBezTo>
                    <a:pt x="1039640" y="137211"/>
                    <a:pt x="1034824" y="139206"/>
                    <a:pt x="1029801" y="139206"/>
                  </a:cubicBezTo>
                  <a:lnTo>
                    <a:pt x="18936" y="139206"/>
                  </a:lnTo>
                  <a:cubicBezTo>
                    <a:pt x="13914" y="139206"/>
                    <a:pt x="9098" y="137211"/>
                    <a:pt x="5546" y="133660"/>
                  </a:cubicBezTo>
                  <a:cubicBezTo>
                    <a:pt x="1995" y="130108"/>
                    <a:pt x="0" y="125292"/>
                    <a:pt x="0" y="120270"/>
                  </a:cubicBezTo>
                  <a:lnTo>
                    <a:pt x="0" y="18936"/>
                  </a:lnTo>
                  <a:cubicBezTo>
                    <a:pt x="0" y="13914"/>
                    <a:pt x="1995" y="9098"/>
                    <a:pt x="5546" y="5546"/>
                  </a:cubicBezTo>
                  <a:cubicBezTo>
                    <a:pt x="9098" y="1995"/>
                    <a:pt x="13914" y="0"/>
                    <a:pt x="1893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anchor="ctr" rtlCol="false" tIns="70082" lIns="70082" bIns="70082" rIns="7008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49009" y="3311285"/>
            <a:ext cx="6950325" cy="4910224"/>
            <a:chOff x="0" y="0"/>
            <a:chExt cx="9267100" cy="654696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9267100" cy="6546965"/>
              <a:chOff x="0" y="0"/>
              <a:chExt cx="1048738" cy="74090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48738" cy="740906"/>
              </a:xfrm>
              <a:custGeom>
                <a:avLst/>
                <a:gdLst/>
                <a:ahLst/>
                <a:cxnLst/>
                <a:rect r="r" b="b" t="t" l="l"/>
                <a:pathLst>
                  <a:path h="740906" w="1048738">
                    <a:moveTo>
                      <a:pt x="41315" y="0"/>
                    </a:moveTo>
                    <a:lnTo>
                      <a:pt x="1007422" y="0"/>
                    </a:lnTo>
                    <a:cubicBezTo>
                      <a:pt x="1018380" y="0"/>
                      <a:pt x="1028888" y="4353"/>
                      <a:pt x="1036637" y="12101"/>
                    </a:cubicBezTo>
                    <a:cubicBezTo>
                      <a:pt x="1044385" y="19849"/>
                      <a:pt x="1048738" y="30358"/>
                      <a:pt x="1048738" y="41315"/>
                    </a:cubicBezTo>
                    <a:lnTo>
                      <a:pt x="1048738" y="699590"/>
                    </a:lnTo>
                    <a:cubicBezTo>
                      <a:pt x="1048738" y="710548"/>
                      <a:pt x="1044385" y="721057"/>
                      <a:pt x="1036637" y="728805"/>
                    </a:cubicBezTo>
                    <a:cubicBezTo>
                      <a:pt x="1028888" y="736553"/>
                      <a:pt x="1018380" y="740906"/>
                      <a:pt x="1007422" y="740906"/>
                    </a:cubicBezTo>
                    <a:lnTo>
                      <a:pt x="41315" y="740906"/>
                    </a:lnTo>
                    <a:cubicBezTo>
                      <a:pt x="30358" y="740906"/>
                      <a:pt x="19849" y="736553"/>
                      <a:pt x="12101" y="728805"/>
                    </a:cubicBezTo>
                    <a:cubicBezTo>
                      <a:pt x="4353" y="721057"/>
                      <a:pt x="0" y="710548"/>
                      <a:pt x="0" y="699590"/>
                    </a:cubicBezTo>
                    <a:lnTo>
                      <a:pt x="0" y="41315"/>
                    </a:lnTo>
                    <a:cubicBezTo>
                      <a:pt x="0" y="30358"/>
                      <a:pt x="4353" y="19849"/>
                      <a:pt x="12101" y="12101"/>
                    </a:cubicBezTo>
                    <a:cubicBezTo>
                      <a:pt x="19849" y="4353"/>
                      <a:pt x="30358" y="0"/>
                      <a:pt x="41315" y="0"/>
                    </a:cubicBezTo>
                    <a:close/>
                  </a:path>
                </a:pathLst>
              </a:custGeom>
              <a:solidFill>
                <a:srgbClr val="8AB7E2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048738" cy="779006"/>
              </a:xfrm>
              <a:prstGeom prst="rect">
                <a:avLst/>
              </a:prstGeom>
            </p:spPr>
            <p:txBody>
              <a:bodyPr anchor="ctr" rtlCol="false" tIns="64241" lIns="64241" bIns="64241" rIns="6424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9267100" cy="1230083"/>
              <a:chOff x="0" y="0"/>
              <a:chExt cx="1048738" cy="13920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048738" cy="139206"/>
              </a:xfrm>
              <a:custGeom>
                <a:avLst/>
                <a:gdLst/>
                <a:ahLst/>
                <a:cxnLst/>
                <a:rect r="r" b="b" t="t" l="l"/>
                <a:pathLst>
                  <a:path h="139206" w="1048738">
                    <a:moveTo>
                      <a:pt x="20658" y="0"/>
                    </a:moveTo>
                    <a:lnTo>
                      <a:pt x="1028080" y="0"/>
                    </a:lnTo>
                    <a:cubicBezTo>
                      <a:pt x="1039489" y="0"/>
                      <a:pt x="1048738" y="9249"/>
                      <a:pt x="1048738" y="20658"/>
                    </a:cubicBezTo>
                    <a:lnTo>
                      <a:pt x="1048738" y="118548"/>
                    </a:lnTo>
                    <a:cubicBezTo>
                      <a:pt x="1048738" y="129957"/>
                      <a:pt x="1039489" y="139206"/>
                      <a:pt x="1028080" y="139206"/>
                    </a:cubicBezTo>
                    <a:lnTo>
                      <a:pt x="20658" y="139206"/>
                    </a:lnTo>
                    <a:cubicBezTo>
                      <a:pt x="9249" y="139206"/>
                      <a:pt x="0" y="129957"/>
                      <a:pt x="0" y="118548"/>
                    </a:cubicBezTo>
                    <a:lnTo>
                      <a:pt x="0" y="20658"/>
                    </a:lnTo>
                    <a:cubicBezTo>
                      <a:pt x="0" y="9249"/>
                      <a:pt x="9249" y="0"/>
                      <a:pt x="20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048738" cy="177306"/>
              </a:xfrm>
              <a:prstGeom prst="rect">
                <a:avLst/>
              </a:prstGeom>
            </p:spPr>
            <p:txBody>
              <a:bodyPr anchor="ctr" rtlCol="false" tIns="64241" lIns="64241" bIns="64241" rIns="6424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681127" y="338864"/>
              <a:ext cx="7837696" cy="574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42"/>
                </a:lnSpc>
              </a:pPr>
              <a:r>
                <a:rPr lang="en-US" sz="2942">
                  <a:solidFill>
                    <a:srgbClr val="000000"/>
                  </a:solidFill>
                  <a:latin typeface="DM Sans"/>
                </a:rPr>
                <a:t>Visual Studio - Console Demo</a:t>
              </a:r>
            </a:p>
          </p:txBody>
        </p:sp>
        <p:pic>
          <p:nvPicPr>
            <p:cNvPr name="Picture 26" id="26">
              <a:hlinkClick action="ppaction://media"/>
            </p:cNvPr>
            <p:cNvPicPr>
              <a:picLocks noChangeAspect="true"/>
            </p:cNvPicPr>
            <p:nvPr>
              <a:videoFile r:link="rId18"/>
              <p:extLst>
                <p:ext uri="{DAA4B4D4-6D71-4841-9C94-3DE7FCFB9230}">
                  <p14:media xmlns:p14="http://schemas.microsoft.com/office/powerpoint/2010/main" r:embed="rId19">
                    <p14:trim st="0.0000" end="3586.0000"/>
                  </p14:media>
                </p:ext>
              </p:extLst>
            </p:nvPr>
          </p:nvPicPr>
          <p:blipFill>
            <a:blip r:embed="rId17"/>
            <a:srcRect l="0" t="2395" r="0" b="2395"/>
            <a:stretch>
              <a:fillRect/>
            </a:stretch>
          </p:blipFill>
          <p:spPr>
            <a:xfrm flipH="false" flipV="false" rot="0">
              <a:off x="681127" y="1636121"/>
              <a:ext cx="7837696" cy="4408704"/>
            </a:xfrm>
            <a:prstGeom prst="rect">
              <a:avLst/>
            </a:prstGeom>
          </p:spPr>
        </p:pic>
      </p:grpSp>
      <p:pic>
        <p:nvPicPr>
          <p:cNvPr name="Picture 27" id="27">
            <a:hlinkClick action="ppaction://media"/>
          </p:cNvPr>
          <p:cNvPicPr>
            <a:picLocks noChangeAspect="true"/>
          </p:cNvPicPr>
          <p:nvPr>
            <a:videoFile r:link="rId21"/>
            <p:extLst>
              <p:ext uri="{DAA4B4D4-6D71-4841-9C94-3DE7FCFB9230}">
                <p14:media xmlns:p14="http://schemas.microsoft.com/office/powerpoint/2010/main" r:embed="rId22">
                  <p14:trim st="0.0000" end="11904.0000"/>
                </p14:media>
              </p:ext>
            </p:extLst>
          </p:nvPr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9186404" y="4568105"/>
            <a:ext cx="5920459" cy="3330258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9186404" y="3570196"/>
            <a:ext cx="5878272" cy="42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2"/>
              </a:lnSpc>
            </a:pPr>
            <a:r>
              <a:rPr lang="en-US" sz="2942">
                <a:solidFill>
                  <a:srgbClr val="000000"/>
                </a:solidFill>
                <a:latin typeface="DM Sans"/>
              </a:rPr>
              <a:t>Omnet ++ - Simulation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64696" y="885863"/>
            <a:ext cx="1364216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36549" y="852085"/>
            <a:ext cx="10014901" cy="90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>
                <a:solidFill>
                  <a:srgbClr val="000000"/>
                </a:solidFill>
                <a:latin typeface="DM Sans Bold"/>
              </a:rPr>
              <a:t>Conclusion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5282649">
            <a:off x="-2432749" y="4180762"/>
            <a:ext cx="4980100" cy="1699459"/>
          </a:xfrm>
          <a:custGeom>
            <a:avLst/>
            <a:gdLst/>
            <a:ahLst/>
            <a:cxnLst/>
            <a:rect r="r" b="b" t="t" l="l"/>
            <a:pathLst>
              <a:path h="1699459" w="4980100">
                <a:moveTo>
                  <a:pt x="0" y="0"/>
                </a:moveTo>
                <a:lnTo>
                  <a:pt x="4980099" y="0"/>
                </a:lnTo>
                <a:lnTo>
                  <a:pt x="4980099" y="1699459"/>
                </a:lnTo>
                <a:lnTo>
                  <a:pt x="0" y="169945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2557226" y="5030492"/>
            <a:ext cx="13173548" cy="3403599"/>
            <a:chOff x="0" y="0"/>
            <a:chExt cx="17564730" cy="45381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55764" cy="1061054"/>
            </a:xfrm>
            <a:custGeom>
              <a:avLst/>
              <a:gdLst/>
              <a:ahLst/>
              <a:cxnLst/>
              <a:rect r="r" b="b" t="t" l="l"/>
              <a:pathLst>
                <a:path h="1061054" w="1055764">
                  <a:moveTo>
                    <a:pt x="0" y="0"/>
                  </a:moveTo>
                  <a:lnTo>
                    <a:pt x="1055764" y="0"/>
                  </a:lnTo>
                  <a:lnTo>
                    <a:pt x="1055764" y="1061054"/>
                  </a:lnTo>
                  <a:lnTo>
                    <a:pt x="0" y="106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310782" y="47625"/>
              <a:ext cx="3494382" cy="590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6"/>
                </a:lnSpc>
              </a:pPr>
              <a:r>
                <a:rPr lang="en-US" sz="3200">
                  <a:solidFill>
                    <a:srgbClr val="000000"/>
                  </a:solidFill>
                  <a:latin typeface="DM Sans Bold"/>
                </a:rPr>
                <a:t>Advantages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55764" y="1291879"/>
              <a:ext cx="7204680" cy="3246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7"/>
                </a:lnSpc>
              </a:pPr>
              <a:r>
                <a:rPr lang="en-US" sz="1799">
                  <a:solidFill>
                    <a:srgbClr val="000000"/>
                  </a:solidFill>
                  <a:latin typeface="DM Sans Bold"/>
                </a:rPr>
                <a:t>1. Diverse Communication Methods:</a:t>
              </a:r>
            </a:p>
            <a:p>
              <a:pPr>
                <a:lnSpc>
                  <a:spcPts val="2807"/>
                </a:lnSpc>
              </a:pPr>
              <a:r>
                <a:rPr lang="en-US" sz="1799">
                  <a:solidFill>
                    <a:srgbClr val="000000"/>
                  </a:solidFill>
                  <a:latin typeface="DM Sans"/>
                </a:rPr>
                <a:t>provides versatility and adaptability to different driving scenarios</a:t>
              </a:r>
            </a:p>
            <a:p>
              <a:pPr>
                <a:lnSpc>
                  <a:spcPts val="2807"/>
                </a:lnSpc>
              </a:pPr>
              <a:r>
                <a:rPr lang="en-US" sz="1799">
                  <a:solidFill>
                    <a:srgbClr val="000000"/>
                  </a:solidFill>
                  <a:latin typeface="DM Sans Bold"/>
                </a:rPr>
                <a:t>2. Realistic Simulation Environment:</a:t>
              </a:r>
            </a:p>
            <a:p>
              <a:pPr>
                <a:lnSpc>
                  <a:spcPts val="2807"/>
                </a:lnSpc>
              </a:pPr>
              <a:r>
                <a:rPr lang="en-US" sz="1799">
                  <a:solidFill>
                    <a:srgbClr val="000000"/>
                  </a:solidFill>
                  <a:latin typeface="DM Sans"/>
                </a:rPr>
                <a:t>contributes to a more accurate representation of the driving environment. </a:t>
              </a:r>
            </a:p>
            <a:p>
              <a:pPr>
                <a:lnSpc>
                  <a:spcPts val="2807"/>
                </a:lnSpc>
              </a:pP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9621496" y="160174"/>
              <a:ext cx="1504826" cy="451448"/>
            </a:xfrm>
            <a:custGeom>
              <a:avLst/>
              <a:gdLst/>
              <a:ahLst/>
              <a:cxnLst/>
              <a:rect r="r" b="b" t="t" l="l"/>
              <a:pathLst>
                <a:path h="451448" w="1504826">
                  <a:moveTo>
                    <a:pt x="0" y="0"/>
                  </a:moveTo>
                  <a:lnTo>
                    <a:pt x="1504826" y="0"/>
                  </a:lnTo>
                  <a:lnTo>
                    <a:pt x="1504826" y="451448"/>
                  </a:lnTo>
                  <a:lnTo>
                    <a:pt x="0" y="451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1301153" y="49792"/>
              <a:ext cx="4498646" cy="590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6"/>
                </a:lnSpc>
              </a:pPr>
              <a:r>
                <a:rPr lang="en-US" sz="3200">
                  <a:solidFill>
                    <a:srgbClr val="000000"/>
                  </a:solidFill>
                  <a:latin typeface="DM Sans Bold"/>
                </a:rPr>
                <a:t>Disadvantages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301153" y="908972"/>
              <a:ext cx="6263577" cy="1836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7"/>
                </a:lnSpc>
              </a:pPr>
              <a:r>
                <a:rPr lang="en-US" sz="1799">
                  <a:solidFill>
                    <a:srgbClr val="000000"/>
                  </a:solidFill>
                  <a:latin typeface="DM Sans Bold"/>
                </a:rPr>
                <a:t>1. Complexity in Hybrid Simulation:</a:t>
              </a:r>
            </a:p>
            <a:p>
              <a:pPr>
                <a:lnSpc>
                  <a:spcPts val="2807"/>
                </a:lnSpc>
              </a:pPr>
              <a:r>
                <a:rPr lang="en-US" sz="1799">
                  <a:solidFill>
                    <a:srgbClr val="000000"/>
                  </a:solidFill>
                  <a:latin typeface="DM Sans"/>
                </a:rPr>
                <a:t>The integration of multiple simulation tools introduces complexity in configuration</a:t>
              </a:r>
            </a:p>
            <a:p>
              <a:pPr>
                <a:lnSpc>
                  <a:spcPts val="2807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975139" y="52026"/>
            <a:ext cx="1356492" cy="976674"/>
          </a:xfrm>
          <a:custGeom>
            <a:avLst/>
            <a:gdLst/>
            <a:ahLst/>
            <a:cxnLst/>
            <a:rect r="r" b="b" t="t" l="l"/>
            <a:pathLst>
              <a:path h="976674" w="1356492">
                <a:moveTo>
                  <a:pt x="0" y="0"/>
                </a:moveTo>
                <a:lnTo>
                  <a:pt x="1356492" y="0"/>
                </a:lnTo>
                <a:lnTo>
                  <a:pt x="1356492" y="976674"/>
                </a:lnTo>
                <a:lnTo>
                  <a:pt x="0" y="976674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35"/>
          <a:srcRect l="0" t="0" r="0" b="0"/>
          <a:stretch>
            <a:fillRect/>
          </a:stretch>
        </p:blipFill>
        <p:spPr>
          <a:xfrm flipH="true" flipV="false" rot="0">
            <a:off x="57300" y="9496827"/>
            <a:ext cx="1649999" cy="734249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5225333" y="2315481"/>
            <a:ext cx="9394965" cy="1860033"/>
            <a:chOff x="0" y="0"/>
            <a:chExt cx="12526619" cy="2480044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66675"/>
              <a:ext cx="10400573" cy="778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6"/>
                </a:lnSpc>
              </a:pPr>
              <a:r>
                <a:rPr lang="en-US" sz="4200">
                  <a:solidFill>
                    <a:srgbClr val="000000"/>
                  </a:solidFill>
                  <a:latin typeface="DM Sans Bold"/>
                </a:rPr>
                <a:t>Key Issues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113391"/>
              <a:ext cx="12526619" cy="1366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7"/>
                </a:lnSpc>
              </a:pPr>
              <a:r>
                <a:rPr lang="en-US" sz="1799">
                  <a:solidFill>
                    <a:srgbClr val="000000"/>
                  </a:solidFill>
                  <a:latin typeface="DM Sans Bold"/>
                </a:rPr>
                <a:t>1. Scalability Challenges:</a:t>
              </a:r>
            </a:p>
            <a:p>
              <a:pPr marL="388599" indent="-194299" lvl="1">
                <a:lnSpc>
                  <a:spcPts val="280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M Sans"/>
                </a:rPr>
                <a:t>The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efficient management of a large-scale communication network remains a key c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ha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lle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nge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 th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at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 d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e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ma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n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ds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f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u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rther i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n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vest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i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g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ation</a:t>
              </a:r>
              <a:r>
                <a:rPr lang="en-US" sz="1799">
                  <a:solidFill>
                    <a:srgbClr val="000000"/>
                  </a:solidFill>
                  <a:latin typeface="DM Sans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4950" y="2763985"/>
            <a:ext cx="14247910" cy="565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{1] Talwar, P. (2021). AUTONOMOUS VEHICLE SAFETY OVERVIEW. International Research Journal of Modernization in Engineering Technology and Science, 3(5). https://www.researchgate.net/publication/351824746_AUTONOMOUS_VEHICLE_SAFETY_OVERVIEW</a:t>
            </a:r>
          </a:p>
          <a:p>
            <a:pPr algn="just"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[2] Hanna, R. (2009). The Contribution of Medical Conditions to Passenger Vehicle Crashes. </a:t>
            </a:r>
            <a:r>
              <a:rPr lang="en-US" sz="1999" spc="119" u="sng">
                <a:solidFill>
                  <a:srgbClr val="000000"/>
                </a:solidFill>
                <a:latin typeface="DM Sans"/>
                <a:hlinkClick r:id="rId3" tooltip="https://crashstats.nhtsa.dot.gov/Api/Public/ViewPublication/811219"/>
              </a:rPr>
              <a:t>https://crashstats.nhtsa.dot.gov/Api/Public/ViewPublication/811219</a:t>
            </a:r>
            <a:r>
              <a:rPr lang="en-US" sz="1999" spc="119">
                <a:solidFill>
                  <a:srgbClr val="000000"/>
                </a:solidFill>
                <a:latin typeface="DM Sans"/>
              </a:rPr>
              <a:t> </a:t>
            </a:r>
          </a:p>
          <a:p>
            <a:pPr algn="just"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[3] S. Kalitzin, G. Petkov, D. Velis, B. Vledder and F. Lopes da Silva, "Automatic Segmentation of Episodes Containing Epileptic Clonic Seizures in Video Sequences," in IEEE Transactions on Biomedical Engineering, vol. 59, no. 12, pp. 3379-3385, Dec. 2012, doi: 10.1109/TBME.2012.2215609. </a:t>
            </a:r>
          </a:p>
          <a:p>
            <a:pPr algn="just"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[4] Chowdhury, M. E., Alzoubi, K., Khandakar, A., Khallifa, R., Abouhasera, R., Koubaa, S., Ahmed, R., &amp; Hasan, M. A. (2019). Wearable real-time heart attack detection and warning system to reduce road accidents. Sensors, 19(12), 2780. </a:t>
            </a:r>
            <a:r>
              <a:rPr lang="en-US" sz="1999" spc="119" u="sng">
                <a:solidFill>
                  <a:srgbClr val="000000"/>
                </a:solidFill>
                <a:latin typeface="DM Sans"/>
                <a:hlinkClick r:id="rId4" tooltip="https://doi.org/10.3390/s19122780"/>
              </a:rPr>
              <a:t>https://doi.org/10.3390/s19122780</a:t>
            </a:r>
            <a:r>
              <a:rPr lang="en-US" sz="1999" spc="119">
                <a:solidFill>
                  <a:srgbClr val="000000"/>
                </a:solidFill>
                <a:latin typeface="DM Sans"/>
              </a:rPr>
              <a:t>  </a:t>
            </a:r>
          </a:p>
          <a:p>
            <a:pPr algn="just">
              <a:lnSpc>
                <a:spcPts val="2699"/>
              </a:lnSpc>
            </a:pPr>
            <a:r>
              <a:rPr lang="en-US" sz="1999" spc="119">
                <a:solidFill>
                  <a:srgbClr val="000000"/>
                </a:solidFill>
                <a:latin typeface="DM Sans"/>
              </a:rPr>
              <a:t>[5] On the use of opportunistic vehicular communication for roadside services advertisement and discovery - Scientific Figure on ResearchGate. Available from: https://www.researchgate.net/figure/Vehicle-to-Infrastructure-V2I-communication_fig1_309546589 [accessed 10 Dec, 2023]</a:t>
            </a:r>
          </a:p>
          <a:p>
            <a:pPr algn="just">
              <a:lnSpc>
                <a:spcPts val="2699"/>
              </a:lnSpc>
            </a:pPr>
          </a:p>
          <a:p>
            <a:pPr algn="just" marL="0" indent="0" lvl="0">
              <a:lnSpc>
                <a:spcPts val="269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043564" y="344805"/>
            <a:ext cx="1215736" cy="2057400"/>
          </a:xfrm>
          <a:custGeom>
            <a:avLst/>
            <a:gdLst/>
            <a:ahLst/>
            <a:cxnLst/>
            <a:rect r="r" b="b" t="t" l="l"/>
            <a:pathLst>
              <a:path h="2057400" w="1215736">
                <a:moveTo>
                  <a:pt x="0" y="0"/>
                </a:moveTo>
                <a:lnTo>
                  <a:pt x="1215736" y="0"/>
                </a:lnTo>
                <a:lnTo>
                  <a:pt x="121573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4950" y="535305"/>
            <a:ext cx="875116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DM Sans Bold"/>
              </a:rPr>
              <a:t>Reference List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DAF2St-K7iw</dc:identifier>
  <dcterms:modified xsi:type="dcterms:W3CDTF">2011-08-01T06:04:30Z</dcterms:modified>
  <cp:revision>1</cp:revision>
  <dc:title>capstone_dilek_tayli</dc:title>
</cp:coreProperties>
</file>